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56" r:id="rId1"/>
  </p:sldMasterIdLst>
  <p:notesMasterIdLst>
    <p:notesMasterId r:id="rId14"/>
  </p:notesMasterIdLst>
  <p:handoutMasterIdLst>
    <p:handoutMasterId r:id="rId15"/>
  </p:handoutMasterIdLst>
  <p:sldIdLst>
    <p:sldId id="591" r:id="rId2"/>
    <p:sldId id="638" r:id="rId3"/>
    <p:sldId id="640" r:id="rId4"/>
    <p:sldId id="629" r:id="rId5"/>
    <p:sldId id="639" r:id="rId6"/>
    <p:sldId id="630" r:id="rId7"/>
    <p:sldId id="636" r:id="rId8"/>
    <p:sldId id="634" r:id="rId9"/>
    <p:sldId id="633" r:id="rId10"/>
    <p:sldId id="635" r:id="rId11"/>
    <p:sldId id="632" r:id="rId12"/>
    <p:sldId id="637" r:id="rId13"/>
  </p:sldIdLst>
  <p:sldSz cx="9144000" cy="6858000" type="screen4x3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006CB7"/>
    <a:srgbClr val="4F81BD"/>
    <a:srgbClr val="FFC7CE"/>
    <a:srgbClr val="B3172B"/>
    <a:srgbClr val="7E378E"/>
    <a:srgbClr val="15464B"/>
    <a:srgbClr val="008000"/>
    <a:srgbClr val="2F57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Énfasi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49" autoAdjust="0"/>
    <p:restoredTop sz="92646" autoAdjust="0"/>
  </p:normalViewPr>
  <p:slideViewPr>
    <p:cSldViewPr snapToGrid="0" snapToObjects="1">
      <p:cViewPr varScale="1">
        <p:scale>
          <a:sx n="85" d="100"/>
          <a:sy n="85" d="100"/>
        </p:scale>
        <p:origin x="187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7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-177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afael.alaniz\AppData\Local\Microsoft\Windows\Temporary%20Internet%20Files\Content.Outlook\5O1VH17L\VR%20derivados%20a%20UAPO%20atendidas%20hasta%20el%2030-09-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L" sz="1100" dirty="0" smtClean="0"/>
              <a:t>Distribución atenciones </a:t>
            </a:r>
            <a:r>
              <a:rPr lang="es-CL" sz="1100" dirty="0"/>
              <a:t>GES 29 </a:t>
            </a:r>
            <a:r>
              <a:rPr lang="es-CL" sz="1100" dirty="0" err="1"/>
              <a:t>UAPO</a:t>
            </a:r>
            <a:r>
              <a:rPr lang="es-CL" sz="1100" dirty="0"/>
              <a:t> La Serena </a:t>
            </a:r>
            <a:r>
              <a:rPr lang="es-CL" sz="1100" dirty="0" smtClean="0"/>
              <a:t>al</a:t>
            </a:r>
            <a:r>
              <a:rPr lang="es-CL" sz="1100" baseline="0" dirty="0" smtClean="0"/>
              <a:t> 30.09.2019</a:t>
            </a:r>
            <a:endParaRPr lang="es-CL" sz="11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'[VR derivados a UAPO atendidas hasta el 30-09-19.xlsx]Hoja3'!$C$28:$J$28</c:f>
              <c:strCache>
                <c:ptCount val="8"/>
                <c:pt idx="0">
                  <c:v>Febrero</c:v>
                </c:pt>
                <c:pt idx="1">
                  <c:v>Marzo</c:v>
                </c:pt>
                <c:pt idx="2">
                  <c:v>Abril</c:v>
                </c:pt>
                <c:pt idx="3">
                  <c:v>Mayo</c:v>
                </c:pt>
                <c:pt idx="4">
                  <c:v>Junio</c:v>
                </c:pt>
                <c:pt idx="5">
                  <c:v>Julio</c:v>
                </c:pt>
                <c:pt idx="6">
                  <c:v>Agosto</c:v>
                </c:pt>
                <c:pt idx="7">
                  <c:v>Septiembre</c:v>
                </c:pt>
              </c:strCache>
            </c:strRef>
          </c:cat>
          <c:val>
            <c:numRef>
              <c:f>'[VR derivados a UAPO atendidas hasta el 30-09-19.xlsx]Hoja3'!$C$29:$J$29</c:f>
              <c:numCache>
                <c:formatCode>General</c:formatCode>
                <c:ptCount val="8"/>
                <c:pt idx="0">
                  <c:v>161</c:v>
                </c:pt>
                <c:pt idx="1">
                  <c:v>203</c:v>
                </c:pt>
                <c:pt idx="2">
                  <c:v>87</c:v>
                </c:pt>
                <c:pt idx="3">
                  <c:v>63</c:v>
                </c:pt>
                <c:pt idx="4">
                  <c:v>72</c:v>
                </c:pt>
                <c:pt idx="5">
                  <c:v>58</c:v>
                </c:pt>
                <c:pt idx="6">
                  <c:v>79</c:v>
                </c:pt>
                <c:pt idx="7">
                  <c:v>113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1030888"/>
        <c:axId val="170208904"/>
      </c:lineChart>
      <c:catAx>
        <c:axId val="171030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70208904"/>
        <c:crosses val="autoZero"/>
        <c:auto val="1"/>
        <c:lblAlgn val="ctr"/>
        <c:lblOffset val="100"/>
        <c:noMultiLvlLbl val="0"/>
      </c:catAx>
      <c:valAx>
        <c:axId val="170208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71030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65014" y="0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2E6B0-4093-4525-BAA5-041F7C92A15F}" type="datetimeFigureOut">
              <a:rPr lang="es-CL" smtClean="0"/>
              <a:pPr/>
              <a:t>26-11-2019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6658443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65014" y="6658443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00919E-02DA-4FCC-94DF-6C8F7CB013EF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9123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A2A46D7-3894-A54B-B4A1-B0E4C2D1EC7E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2B208DF-24DF-1C46-8C17-8757FEFE842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47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3187701" y="2582490"/>
            <a:ext cx="5956300" cy="102754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800" b="1" i="0">
                <a:solidFill>
                  <a:srgbClr val="4F81BD"/>
                </a:solidFill>
                <a:latin typeface="Verdana"/>
                <a:cs typeface="Verdana"/>
              </a:defRPr>
            </a:lvl1pPr>
          </a:lstStyle>
          <a:p>
            <a:r>
              <a:rPr lang="es-ES" dirty="0" smtClean="0"/>
              <a:t>Estilo portada presentación 1, </a:t>
            </a:r>
            <a:r>
              <a:rPr lang="es-ES" dirty="0" err="1" smtClean="0"/>
              <a:t>Verdana</a:t>
            </a:r>
            <a:r>
              <a:rPr lang="es-ES" dirty="0" smtClean="0"/>
              <a:t> Negrita 28pt</a:t>
            </a:r>
            <a:endParaRPr lang="es-ES" dirty="0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3187701" y="3623722"/>
            <a:ext cx="5956300" cy="102754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="0" i="0">
                <a:solidFill>
                  <a:srgbClr val="4F81BD"/>
                </a:solidFill>
                <a:latin typeface="Verdana"/>
                <a:cs typeface="Verdana"/>
              </a:defRPr>
            </a:lvl1pPr>
          </a:lstStyle>
          <a:p>
            <a:r>
              <a:rPr lang="es-ES" dirty="0" smtClean="0">
                <a:solidFill>
                  <a:schemeClr val="accent1"/>
                </a:solidFill>
              </a:rPr>
              <a:t>(Línea adicional) Subtema </a:t>
            </a:r>
            <a:r>
              <a:rPr lang="es-ES" dirty="0" err="1" smtClean="0">
                <a:solidFill>
                  <a:schemeClr val="accent1"/>
                </a:solidFill>
              </a:rPr>
              <a:t>Verdana</a:t>
            </a:r>
            <a:r>
              <a:rPr lang="es-ES" dirty="0" smtClean="0">
                <a:solidFill>
                  <a:schemeClr val="accent1"/>
                </a:solidFill>
              </a:rPr>
              <a:t> 18pt</a:t>
            </a:r>
          </a:p>
        </p:txBody>
      </p:sp>
      <p:pic>
        <p:nvPicPr>
          <p:cNvPr id="2" name="1 Image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0"/>
            <a:ext cx="201889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82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000">
        <p:fade/>
      </p:transition>
    </mc:Choice>
    <mc:Fallback xmlns="">
      <p:transition spd="med" advClick="0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PNG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1" y="0"/>
            <a:ext cx="2033269" cy="2033269"/>
          </a:xfrm>
          <a:prstGeom prst="rect">
            <a:avLst/>
          </a:prstGeom>
        </p:spPr>
      </p:pic>
      <p:sp>
        <p:nvSpPr>
          <p:cNvPr id="11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3187701" y="2582490"/>
            <a:ext cx="5956300" cy="102754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800" b="1" i="0">
                <a:solidFill>
                  <a:srgbClr val="4F81BD"/>
                </a:solidFill>
                <a:latin typeface="Verdana"/>
                <a:cs typeface="Verdana"/>
              </a:defRPr>
            </a:lvl1pPr>
          </a:lstStyle>
          <a:p>
            <a:r>
              <a:rPr lang="es-ES" dirty="0" smtClean="0"/>
              <a:t>Estilo portada presentación 1, </a:t>
            </a:r>
            <a:r>
              <a:rPr lang="es-ES" dirty="0" err="1" smtClean="0"/>
              <a:t>Verdana</a:t>
            </a:r>
            <a:r>
              <a:rPr lang="es-ES" dirty="0" smtClean="0"/>
              <a:t> Negrita 28pt</a:t>
            </a:r>
            <a:endParaRPr lang="es-E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3187701" y="3623722"/>
            <a:ext cx="5956300" cy="102754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="0" i="0">
                <a:solidFill>
                  <a:srgbClr val="4F81BD"/>
                </a:solidFill>
                <a:latin typeface="Verdana"/>
                <a:cs typeface="Verdana"/>
              </a:defRPr>
            </a:lvl1pPr>
          </a:lstStyle>
          <a:p>
            <a:r>
              <a:rPr lang="es-ES" dirty="0" smtClean="0">
                <a:solidFill>
                  <a:schemeClr val="accent1"/>
                </a:solidFill>
              </a:rPr>
              <a:t>(Línea adicional) Subtema </a:t>
            </a:r>
            <a:r>
              <a:rPr lang="es-ES" dirty="0" err="1" smtClean="0">
                <a:solidFill>
                  <a:schemeClr val="accent1"/>
                </a:solidFill>
              </a:rPr>
              <a:t>Verdana</a:t>
            </a:r>
            <a:r>
              <a:rPr lang="es-ES" dirty="0" smtClean="0">
                <a:solidFill>
                  <a:schemeClr val="accent1"/>
                </a:solidFill>
              </a:rPr>
              <a:t> 18pt</a:t>
            </a:r>
          </a:p>
        </p:txBody>
      </p:sp>
    </p:spTree>
    <p:extLst>
      <p:ext uri="{BB962C8B-B14F-4D97-AF65-F5344CB8AC3E}">
        <p14:creationId xmlns:p14="http://schemas.microsoft.com/office/powerpoint/2010/main" val="513380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000">
        <p:fade/>
      </p:transition>
    </mc:Choice>
    <mc:Fallback xmlns="">
      <p:transition spd="med" advClick="0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imágenes prediseñadas 9"/>
          <p:cNvSpPr>
            <a:spLocks noGrp="1"/>
          </p:cNvSpPr>
          <p:nvPr>
            <p:ph type="clipArt" sz="quarter" idx="10" hasCustomPrompt="1"/>
          </p:nvPr>
        </p:nvSpPr>
        <p:spPr>
          <a:xfrm>
            <a:off x="0" y="0"/>
            <a:ext cx="2781300" cy="6858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bg1"/>
                </a:solidFill>
                <a:latin typeface="gobCL"/>
                <a:cs typeface="gobCL"/>
              </a:defRPr>
            </a:lvl1pPr>
          </a:lstStyle>
          <a:p>
            <a:r>
              <a:rPr lang="es-ES" dirty="0" smtClean="0"/>
              <a:t>Imagen referencial</a:t>
            </a:r>
            <a:endParaRPr lang="es-E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93742" y="158236"/>
            <a:ext cx="26875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>
                <a:solidFill>
                  <a:schemeClr val="bg1">
                    <a:lumMod val="75000"/>
                  </a:schemeClr>
                </a:solidFill>
              </a:rPr>
              <a:t>Imagen Referencial</a:t>
            </a:r>
            <a:endParaRPr lang="es-ES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3187701" y="2582490"/>
            <a:ext cx="5956300" cy="102754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800" b="1" i="0">
                <a:solidFill>
                  <a:srgbClr val="4F81BD"/>
                </a:solidFill>
                <a:latin typeface="Verdana"/>
                <a:cs typeface="Verdana"/>
              </a:defRPr>
            </a:lvl1pPr>
          </a:lstStyle>
          <a:p>
            <a:r>
              <a:rPr lang="es-ES" dirty="0" smtClean="0"/>
              <a:t>Estilo portada presentación 1, </a:t>
            </a:r>
            <a:r>
              <a:rPr lang="es-ES" dirty="0" err="1" smtClean="0"/>
              <a:t>Verdana</a:t>
            </a:r>
            <a:r>
              <a:rPr lang="es-ES" dirty="0" smtClean="0"/>
              <a:t> Negrita 28pt</a:t>
            </a:r>
            <a:endParaRPr lang="es-ES" dirty="0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3187701" y="3623722"/>
            <a:ext cx="5956300" cy="102754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="0" i="0">
                <a:solidFill>
                  <a:srgbClr val="4F81BD"/>
                </a:solidFill>
                <a:latin typeface="Verdana"/>
                <a:cs typeface="Verdana"/>
              </a:defRPr>
            </a:lvl1pPr>
          </a:lstStyle>
          <a:p>
            <a:r>
              <a:rPr lang="es-ES" dirty="0" smtClean="0">
                <a:solidFill>
                  <a:schemeClr val="accent1"/>
                </a:solidFill>
              </a:rPr>
              <a:t>(Línea adicional) Subtema </a:t>
            </a:r>
            <a:r>
              <a:rPr lang="es-ES" dirty="0" err="1" smtClean="0">
                <a:solidFill>
                  <a:schemeClr val="accent1"/>
                </a:solidFill>
              </a:rPr>
              <a:t>Verdana</a:t>
            </a:r>
            <a:r>
              <a:rPr lang="es-ES" dirty="0" smtClean="0">
                <a:solidFill>
                  <a:schemeClr val="accent1"/>
                </a:solidFill>
              </a:rPr>
              <a:t> 18pt</a:t>
            </a:r>
          </a:p>
        </p:txBody>
      </p:sp>
    </p:spTree>
    <p:extLst>
      <p:ext uri="{BB962C8B-B14F-4D97-AF65-F5344CB8AC3E}">
        <p14:creationId xmlns:p14="http://schemas.microsoft.com/office/powerpoint/2010/main" val="273786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000">
        <p:fade/>
      </p:transition>
    </mc:Choice>
    <mc:Fallback xmlns="">
      <p:transition spd="med" advClick="0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imágenes prediseñadas 9"/>
          <p:cNvSpPr>
            <a:spLocks noGrp="1"/>
          </p:cNvSpPr>
          <p:nvPr>
            <p:ph type="clipArt" sz="quarter" idx="10" hasCustomPrompt="1"/>
          </p:nvPr>
        </p:nvSpPr>
        <p:spPr>
          <a:xfrm>
            <a:off x="0" y="0"/>
            <a:ext cx="2781300" cy="6858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bg1"/>
                </a:solidFill>
                <a:latin typeface="gobCL"/>
                <a:cs typeface="gobCL"/>
              </a:defRPr>
            </a:lvl1pPr>
          </a:lstStyle>
          <a:p>
            <a:r>
              <a:rPr lang="es-ES" dirty="0" smtClean="0"/>
              <a:t>Imagen referencial</a:t>
            </a:r>
            <a:endParaRPr lang="es-E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93742" y="158236"/>
            <a:ext cx="26875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>
                <a:solidFill>
                  <a:schemeClr val="bg1">
                    <a:lumMod val="75000"/>
                  </a:schemeClr>
                </a:solidFill>
              </a:rPr>
              <a:t>Imagen Referencial</a:t>
            </a:r>
            <a:endParaRPr lang="es-ES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3187701" y="2582490"/>
            <a:ext cx="5956300" cy="102754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800" b="1" i="0">
                <a:solidFill>
                  <a:srgbClr val="4F81BD"/>
                </a:solidFill>
                <a:latin typeface="Verdana"/>
                <a:cs typeface="Verdana"/>
              </a:defRPr>
            </a:lvl1pPr>
          </a:lstStyle>
          <a:p>
            <a:r>
              <a:rPr lang="es-ES" dirty="0" smtClean="0"/>
              <a:t>Estilo portada presentación 1, </a:t>
            </a:r>
            <a:r>
              <a:rPr lang="es-ES" dirty="0" err="1" smtClean="0"/>
              <a:t>Verdana</a:t>
            </a:r>
            <a:r>
              <a:rPr lang="es-ES" dirty="0" smtClean="0"/>
              <a:t> Negrita 28pt</a:t>
            </a:r>
            <a:endParaRPr lang="es-ES" dirty="0"/>
          </a:p>
        </p:txBody>
      </p:sp>
      <p:sp>
        <p:nvSpPr>
          <p:cNvPr id="11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3187701" y="3623722"/>
            <a:ext cx="5956300" cy="102754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="0" i="0">
                <a:solidFill>
                  <a:srgbClr val="4F81BD"/>
                </a:solidFill>
                <a:latin typeface="Verdana"/>
                <a:cs typeface="Verdana"/>
              </a:defRPr>
            </a:lvl1pPr>
          </a:lstStyle>
          <a:p>
            <a:r>
              <a:rPr lang="es-ES" dirty="0" smtClean="0">
                <a:solidFill>
                  <a:schemeClr val="accent1"/>
                </a:solidFill>
              </a:rPr>
              <a:t>(Línea adicional) Subtema </a:t>
            </a:r>
            <a:r>
              <a:rPr lang="es-ES" dirty="0" err="1" smtClean="0">
                <a:solidFill>
                  <a:schemeClr val="accent1"/>
                </a:solidFill>
              </a:rPr>
              <a:t>Verdana</a:t>
            </a:r>
            <a:r>
              <a:rPr lang="es-ES" dirty="0" smtClean="0">
                <a:solidFill>
                  <a:schemeClr val="accent1"/>
                </a:solidFill>
              </a:rPr>
              <a:t> 18pt</a:t>
            </a:r>
          </a:p>
        </p:txBody>
      </p:sp>
    </p:spTree>
    <p:extLst>
      <p:ext uri="{BB962C8B-B14F-4D97-AF65-F5344CB8AC3E}">
        <p14:creationId xmlns:p14="http://schemas.microsoft.com/office/powerpoint/2010/main" val="2113017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000">
        <p:fade/>
      </p:transition>
    </mc:Choice>
    <mc:Fallback xmlns="">
      <p:transition spd="med" advClick="0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3187701" y="2582490"/>
            <a:ext cx="5956300" cy="102754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800" b="1" i="0">
                <a:solidFill>
                  <a:srgbClr val="4F81BD"/>
                </a:solidFill>
                <a:latin typeface="Verdana"/>
                <a:cs typeface="Verdana"/>
              </a:defRPr>
            </a:lvl1pPr>
          </a:lstStyle>
          <a:p>
            <a:r>
              <a:rPr lang="es-ES" dirty="0" smtClean="0"/>
              <a:t>Estilo portada presentación 1, </a:t>
            </a:r>
            <a:r>
              <a:rPr lang="es-ES" dirty="0" err="1" smtClean="0"/>
              <a:t>Verdana</a:t>
            </a:r>
            <a:r>
              <a:rPr lang="es-ES" dirty="0" smtClean="0"/>
              <a:t> Negrita 28pt</a:t>
            </a:r>
            <a:endParaRPr lang="es-ES" dirty="0"/>
          </a:p>
        </p:txBody>
      </p:sp>
      <p:sp>
        <p:nvSpPr>
          <p:cNvPr id="11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3187701" y="3623722"/>
            <a:ext cx="5956300" cy="102754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="0" i="0">
                <a:solidFill>
                  <a:srgbClr val="4F81BD"/>
                </a:solidFill>
                <a:latin typeface="Verdana"/>
                <a:cs typeface="Verdana"/>
              </a:defRPr>
            </a:lvl1pPr>
          </a:lstStyle>
          <a:p>
            <a:r>
              <a:rPr lang="es-ES" dirty="0" smtClean="0">
                <a:solidFill>
                  <a:schemeClr val="accent1"/>
                </a:solidFill>
              </a:rPr>
              <a:t>(Línea adicional) Subtema </a:t>
            </a:r>
            <a:r>
              <a:rPr lang="es-ES" dirty="0" err="1" smtClean="0">
                <a:solidFill>
                  <a:schemeClr val="accent1"/>
                </a:solidFill>
              </a:rPr>
              <a:t>Verdana</a:t>
            </a:r>
            <a:r>
              <a:rPr lang="es-ES" dirty="0" smtClean="0">
                <a:solidFill>
                  <a:schemeClr val="accent1"/>
                </a:solidFill>
              </a:rPr>
              <a:t> 18pt</a:t>
            </a:r>
          </a:p>
        </p:txBody>
      </p:sp>
    </p:spTree>
    <p:extLst>
      <p:ext uri="{BB962C8B-B14F-4D97-AF65-F5344CB8AC3E}">
        <p14:creationId xmlns:p14="http://schemas.microsoft.com/office/powerpoint/2010/main" val="2546013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000">
        <p:fade/>
      </p:transition>
    </mc:Choice>
    <mc:Fallback xmlns="">
      <p:transition spd="med" advClick="0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3187701" y="2582490"/>
            <a:ext cx="5956300" cy="102754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800" b="1" i="0">
                <a:solidFill>
                  <a:srgbClr val="4F81BD"/>
                </a:solidFill>
                <a:latin typeface="Verdana"/>
                <a:cs typeface="Verdana"/>
              </a:defRPr>
            </a:lvl1pPr>
          </a:lstStyle>
          <a:p>
            <a:r>
              <a:rPr lang="es-ES" dirty="0" smtClean="0"/>
              <a:t>Estilo portada presentación 1, </a:t>
            </a:r>
            <a:r>
              <a:rPr lang="es-ES" dirty="0" err="1" smtClean="0"/>
              <a:t>Verdana</a:t>
            </a:r>
            <a:r>
              <a:rPr lang="es-ES" dirty="0" smtClean="0"/>
              <a:t> Negrita 28pt</a:t>
            </a:r>
            <a:endParaRPr lang="es-ES" dirty="0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3187701" y="3623722"/>
            <a:ext cx="5956300" cy="102754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="0" i="0">
                <a:solidFill>
                  <a:srgbClr val="4F81BD"/>
                </a:solidFill>
                <a:latin typeface="Verdana"/>
                <a:cs typeface="Verdana"/>
              </a:defRPr>
            </a:lvl1pPr>
          </a:lstStyle>
          <a:p>
            <a:r>
              <a:rPr lang="es-ES" dirty="0" smtClean="0">
                <a:solidFill>
                  <a:schemeClr val="accent1"/>
                </a:solidFill>
              </a:rPr>
              <a:t>(Línea adicional) Subtema </a:t>
            </a:r>
            <a:r>
              <a:rPr lang="es-ES" dirty="0" err="1" smtClean="0">
                <a:solidFill>
                  <a:schemeClr val="accent1"/>
                </a:solidFill>
              </a:rPr>
              <a:t>Verdana</a:t>
            </a:r>
            <a:r>
              <a:rPr lang="es-ES" dirty="0" smtClean="0">
                <a:solidFill>
                  <a:schemeClr val="accent1"/>
                </a:solidFill>
              </a:rPr>
              <a:t> 18pt</a:t>
            </a:r>
          </a:p>
        </p:txBody>
      </p:sp>
      <p:pic>
        <p:nvPicPr>
          <p:cNvPr id="2" name="1 Image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0"/>
            <a:ext cx="201889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972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000">
        <p:fade/>
      </p:transition>
    </mc:Choice>
    <mc:Fallback xmlns="">
      <p:transition spd="med" advClick="0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34421C8-18D0-47B3-8EA2-B5577C40CC00}" type="datetimeFigureOut">
              <a:rPr lang="es-CL" smtClean="0"/>
              <a:t>26-11-2019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2C5D67-1506-430E-A562-A1F1B2852D7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67305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omplemento-Logo-Gobierno-160x14px.pn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1" y="6692900"/>
            <a:ext cx="2032000" cy="17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697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85" r:id="rId6"/>
    <p:sldLayoutId id="2147483687" r:id="rId7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2000">
        <p:fade/>
      </p:transition>
    </mc:Choice>
    <mc:Fallback xmlns="">
      <p:transition spd="med" advClick="0" advTm="2000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sz="quarter" idx="11"/>
          </p:nvPr>
        </p:nvSpPr>
        <p:spPr>
          <a:xfrm>
            <a:off x="383822" y="2426352"/>
            <a:ext cx="8376356" cy="969999"/>
          </a:xfrm>
        </p:spPr>
        <p:txBody>
          <a:bodyPr/>
          <a:lstStyle/>
          <a:p>
            <a:pPr algn="just"/>
            <a:r>
              <a:rPr lang="es-CL" dirty="0" smtClean="0">
                <a:solidFill>
                  <a:srgbClr val="006CB7"/>
                </a:solidFill>
                <a:latin typeface="Candara"/>
                <a:ea typeface="Tahoma" panose="020B0604030504040204" pitchFamily="34" charset="0"/>
                <a:cs typeface="Candara"/>
              </a:rPr>
              <a:t>Abordaje de Vicios de Refracción GES a través de la Unidad de Atención Primaria Oftalmológica La Serena</a:t>
            </a:r>
          </a:p>
        </p:txBody>
      </p:sp>
      <p:grpSp>
        <p:nvGrpSpPr>
          <p:cNvPr id="12" name="2 Grupo"/>
          <p:cNvGrpSpPr>
            <a:grpSpLocks/>
          </p:cNvGrpSpPr>
          <p:nvPr/>
        </p:nvGrpSpPr>
        <p:grpSpPr bwMode="auto">
          <a:xfrm>
            <a:off x="181012" y="4135550"/>
            <a:ext cx="4743450" cy="520378"/>
            <a:chOff x="3608088" y="5329398"/>
            <a:chExt cx="4743450" cy="508540"/>
          </a:xfrm>
        </p:grpSpPr>
        <p:pic>
          <p:nvPicPr>
            <p:cNvPr id="13" name="Picture 3"/>
            <p:cNvPicPr>
              <a:picLocks noChangeAspect="1" noChangeArrowheads="1"/>
            </p:cNvPicPr>
            <p:nvPr/>
          </p:nvPicPr>
          <p:blipFill>
            <a:blip r:embed="rId2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8088" y="5373216"/>
              <a:ext cx="962375" cy="3758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5"/>
            <p:cNvPicPr>
              <a:picLocks noChangeAspect="1" noChangeArrowheads="1"/>
            </p:cNvPicPr>
            <p:nvPr/>
          </p:nvPicPr>
          <p:blipFill>
            <a:blip r:embed="rId3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58918" y="5410573"/>
              <a:ext cx="618801" cy="338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6"/>
            <p:cNvPicPr>
              <a:picLocks noChangeAspect="1" noChangeArrowheads="1"/>
            </p:cNvPicPr>
            <p:nvPr/>
          </p:nvPicPr>
          <p:blipFill>
            <a:blip r:embed="rId4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16560" y="5406933"/>
              <a:ext cx="349440" cy="3494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</p:pic>
        <p:pic>
          <p:nvPicPr>
            <p:cNvPr id="16" name="Picture 7"/>
            <p:cNvPicPr>
              <a:picLocks noChangeAspect="1" noChangeArrowheads="1"/>
            </p:cNvPicPr>
            <p:nvPr/>
          </p:nvPicPr>
          <p:blipFill>
            <a:blip r:embed="rId5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7493" y="5428780"/>
              <a:ext cx="390581" cy="3743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2"/>
            <p:cNvPicPr>
              <a:picLocks noChangeAspect="1" noChangeArrowheads="1"/>
            </p:cNvPicPr>
            <p:nvPr/>
          </p:nvPicPr>
          <p:blipFill>
            <a:blip r:embed="rId6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13743" y="5420978"/>
              <a:ext cx="637795" cy="32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1 Imagen"/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2002" y="5329398"/>
              <a:ext cx="352246" cy="508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6" name="2 Grupo"/>
          <p:cNvGrpSpPr>
            <a:grpSpLocks/>
          </p:cNvGrpSpPr>
          <p:nvPr/>
        </p:nvGrpSpPr>
        <p:grpSpPr bwMode="auto">
          <a:xfrm>
            <a:off x="4259080" y="4136140"/>
            <a:ext cx="4743450" cy="523621"/>
            <a:chOff x="3608088" y="5329398"/>
            <a:chExt cx="4743450" cy="508540"/>
          </a:xfrm>
        </p:grpSpPr>
        <p:pic>
          <p:nvPicPr>
            <p:cNvPr id="27" name="Picture 3"/>
            <p:cNvPicPr>
              <a:picLocks noChangeAspect="1" noChangeArrowheads="1"/>
            </p:cNvPicPr>
            <p:nvPr/>
          </p:nvPicPr>
          <p:blipFill>
            <a:blip r:embed="rId2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8088" y="5373216"/>
              <a:ext cx="962375" cy="3758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Picture 5"/>
            <p:cNvPicPr>
              <a:picLocks noChangeAspect="1" noChangeArrowheads="1"/>
            </p:cNvPicPr>
            <p:nvPr/>
          </p:nvPicPr>
          <p:blipFill>
            <a:blip r:embed="rId3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58918" y="5410573"/>
              <a:ext cx="618801" cy="338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" name="Picture 6"/>
            <p:cNvPicPr>
              <a:picLocks noChangeAspect="1" noChangeArrowheads="1"/>
            </p:cNvPicPr>
            <p:nvPr/>
          </p:nvPicPr>
          <p:blipFill>
            <a:blip r:embed="rId4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16560" y="5406933"/>
              <a:ext cx="349440" cy="3494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</p:pic>
        <p:pic>
          <p:nvPicPr>
            <p:cNvPr id="30" name="Picture 7"/>
            <p:cNvPicPr>
              <a:picLocks noChangeAspect="1" noChangeArrowheads="1"/>
            </p:cNvPicPr>
            <p:nvPr/>
          </p:nvPicPr>
          <p:blipFill>
            <a:blip r:embed="rId5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7493" y="5428780"/>
              <a:ext cx="390581" cy="3743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" name="Picture 2"/>
            <p:cNvPicPr>
              <a:picLocks noChangeAspect="1" noChangeArrowheads="1"/>
            </p:cNvPicPr>
            <p:nvPr/>
          </p:nvPicPr>
          <p:blipFill>
            <a:blip r:embed="rId6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13743" y="5420978"/>
              <a:ext cx="637795" cy="32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" name="1 Imagen"/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2002" y="5329398"/>
              <a:ext cx="352246" cy="508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0" name="CuadroTexto 19"/>
          <p:cNvSpPr txBox="1"/>
          <p:nvPr/>
        </p:nvSpPr>
        <p:spPr>
          <a:xfrm>
            <a:off x="4514125" y="5250307"/>
            <a:ext cx="441338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 smtClean="0">
                <a:solidFill>
                  <a:srgbClr val="006CB7"/>
                </a:solidFill>
                <a:latin typeface="Candara"/>
                <a:cs typeface="Candara"/>
              </a:rPr>
              <a:t>Dr. Rafael Alaniz Muñoz</a:t>
            </a:r>
          </a:p>
          <a:p>
            <a:pPr algn="ctr"/>
            <a:r>
              <a:rPr lang="es-ES" dirty="0" smtClean="0">
                <a:solidFill>
                  <a:srgbClr val="006CB7"/>
                </a:solidFill>
                <a:latin typeface="Candara"/>
                <a:cs typeface="Candara"/>
              </a:rPr>
              <a:t>Subdepartamento Recursos para el Modelo</a:t>
            </a:r>
          </a:p>
          <a:p>
            <a:pPr algn="ctr"/>
            <a:r>
              <a:rPr lang="es-ES" dirty="0" smtClean="0">
                <a:solidFill>
                  <a:srgbClr val="006CB7"/>
                </a:solidFill>
                <a:latin typeface="Candara"/>
                <a:cs typeface="Candara"/>
              </a:rPr>
              <a:t>Servicio </a:t>
            </a:r>
            <a:r>
              <a:rPr lang="es-ES" dirty="0">
                <a:solidFill>
                  <a:srgbClr val="006CB7"/>
                </a:solidFill>
                <a:latin typeface="Candara"/>
                <a:cs typeface="Candara"/>
              </a:rPr>
              <a:t>de Salud </a:t>
            </a:r>
            <a:r>
              <a:rPr lang="es-ES" dirty="0" smtClean="0">
                <a:solidFill>
                  <a:srgbClr val="006CB7"/>
                </a:solidFill>
                <a:latin typeface="Candara"/>
                <a:cs typeface="Candara"/>
              </a:rPr>
              <a:t>Coquimbo</a:t>
            </a:r>
          </a:p>
          <a:p>
            <a:pPr algn="ctr"/>
            <a:r>
              <a:rPr lang="es-ES" dirty="0" smtClean="0">
                <a:solidFill>
                  <a:srgbClr val="006CB7"/>
                </a:solidFill>
                <a:latin typeface="Candara"/>
                <a:cs typeface="Candara"/>
              </a:rPr>
              <a:t>27.11.2019 </a:t>
            </a:r>
            <a:endParaRPr lang="es-ES" dirty="0">
              <a:solidFill>
                <a:srgbClr val="006CB7"/>
              </a:solidFill>
              <a:latin typeface="Candara"/>
              <a:cs typeface="Candara"/>
            </a:endParaRPr>
          </a:p>
        </p:txBody>
      </p:sp>
      <p:pic>
        <p:nvPicPr>
          <p:cNvPr id="19" name="Imagen 5"/>
          <p:cNvPicPr>
            <a:picLocks noChangeAspect="1"/>
          </p:cNvPicPr>
          <p:nvPr/>
        </p:nvPicPr>
        <p:blipFill rotWithShape="1">
          <a:blip r:embed="rId8"/>
          <a:srcRect l="10768" r="10776"/>
          <a:stretch/>
        </p:blipFill>
        <p:spPr>
          <a:xfrm>
            <a:off x="7135875" y="36714"/>
            <a:ext cx="1962233" cy="1875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671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418847"/>
            <a:ext cx="7886700" cy="662781"/>
          </a:xfrm>
        </p:spPr>
        <p:txBody>
          <a:bodyPr/>
          <a:lstStyle/>
          <a:p>
            <a:r>
              <a:rPr lang="es-CL" sz="3600" dirty="0" smtClean="0">
                <a:solidFill>
                  <a:srgbClr val="4F81B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Impacto</a:t>
            </a:r>
            <a:endParaRPr lang="es-CL" sz="3600" dirty="0">
              <a:solidFill>
                <a:srgbClr val="4F81BD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8047" y="1211359"/>
            <a:ext cx="8926284" cy="84666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CL" sz="1500" dirty="0" smtClean="0">
                <a:solidFill>
                  <a:srgbClr val="59595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Reducción de 227 GES retrasadas (73,7% de reducción respecto de </a:t>
            </a:r>
            <a:r>
              <a:rPr lang="es-CL" sz="1500" smtClean="0">
                <a:solidFill>
                  <a:srgbClr val="59595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Septiembre </a:t>
            </a:r>
            <a:r>
              <a:rPr lang="es-CL" sz="1500" smtClean="0">
                <a:solidFill>
                  <a:srgbClr val="59595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2018</a:t>
            </a:r>
            <a:r>
              <a:rPr lang="es-CL" sz="1500" dirty="0" smtClean="0">
                <a:solidFill>
                  <a:srgbClr val="59595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2511778" y="6329177"/>
            <a:ext cx="41204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000" dirty="0" smtClean="0"/>
              <a:t>Fuente: Subdepartamento de Estadísticas y Gestión de la Información DSSC</a:t>
            </a:r>
            <a:endParaRPr lang="es-CL" sz="1000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115" y="1853233"/>
            <a:ext cx="7069951" cy="4380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47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15759" r="1687"/>
          <a:stretch/>
        </p:blipFill>
        <p:spPr>
          <a:xfrm>
            <a:off x="191913" y="349956"/>
            <a:ext cx="5475110" cy="6028266"/>
          </a:xfrm>
          <a:prstGeom prst="rect">
            <a:avLst/>
          </a:prstGeom>
        </p:spPr>
      </p:pic>
      <p:sp>
        <p:nvSpPr>
          <p:cNvPr id="5" name="Rectángulo redondeado 4"/>
          <p:cNvSpPr/>
          <p:nvPr/>
        </p:nvSpPr>
        <p:spPr>
          <a:xfrm>
            <a:off x="191913" y="3612442"/>
            <a:ext cx="3510844" cy="18626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177" y="1919111"/>
            <a:ext cx="3375378" cy="2421926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2511778" y="6329177"/>
            <a:ext cx="41204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000" dirty="0" smtClean="0"/>
              <a:t>Fuente: Subdepartamento de Estadísticas y Gestión de la Información DSSC</a:t>
            </a:r>
            <a:endParaRPr lang="es-CL" sz="1000" dirty="0"/>
          </a:p>
        </p:txBody>
      </p:sp>
    </p:spTree>
    <p:extLst>
      <p:ext uri="{BB962C8B-B14F-4D97-AF65-F5344CB8AC3E}">
        <p14:creationId xmlns:p14="http://schemas.microsoft.com/office/powerpoint/2010/main" val="392089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117600"/>
            <a:ext cx="7886700" cy="3239911"/>
          </a:xfrm>
        </p:spPr>
        <p:txBody>
          <a:bodyPr/>
          <a:lstStyle/>
          <a:p>
            <a:r>
              <a:rPr lang="es-CL" sz="4800" dirty="0" smtClean="0">
                <a:solidFill>
                  <a:srgbClr val="4F81B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Desafío 2020: </a:t>
            </a:r>
            <a:br>
              <a:rPr lang="es-CL" sz="4800" dirty="0" smtClean="0">
                <a:solidFill>
                  <a:srgbClr val="4F81B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s-CL" sz="4800" dirty="0">
                <a:solidFill>
                  <a:srgbClr val="4F81B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s-CL" sz="4800" dirty="0">
                <a:solidFill>
                  <a:srgbClr val="4F81B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s-CL" sz="4800" dirty="0" smtClean="0">
                <a:solidFill>
                  <a:srgbClr val="59595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Ampliación </a:t>
            </a:r>
            <a:r>
              <a:rPr lang="es-CL" sz="4800" dirty="0">
                <a:solidFill>
                  <a:srgbClr val="59595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la estrategia a otras </a:t>
            </a:r>
            <a:r>
              <a:rPr lang="es-CL" sz="4800" dirty="0" err="1" smtClean="0">
                <a:solidFill>
                  <a:srgbClr val="59595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UAPO</a:t>
            </a:r>
            <a:r>
              <a:rPr lang="es-CL" sz="4800" dirty="0">
                <a:solidFill>
                  <a:srgbClr val="59595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s-CL" sz="4800" dirty="0">
                <a:solidFill>
                  <a:srgbClr val="59595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s-CL" sz="4800" dirty="0">
              <a:solidFill>
                <a:srgbClr val="4F81BD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31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redondeado 5"/>
          <p:cNvSpPr/>
          <p:nvPr/>
        </p:nvSpPr>
        <p:spPr>
          <a:xfrm>
            <a:off x="3725333" y="2395196"/>
            <a:ext cx="1264356" cy="74115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 smtClean="0"/>
              <a:t>APS</a:t>
            </a:r>
            <a:endParaRPr lang="es-CL" sz="3200" dirty="0"/>
          </a:p>
        </p:txBody>
      </p:sp>
      <p:sp>
        <p:nvSpPr>
          <p:cNvPr id="7" name="Rectángulo redondeado 6"/>
          <p:cNvSpPr/>
          <p:nvPr/>
        </p:nvSpPr>
        <p:spPr>
          <a:xfrm>
            <a:off x="3484032" y="4920355"/>
            <a:ext cx="1746956" cy="57573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 smtClean="0"/>
              <a:t>DEMANDA OFTALMOLÓGICA </a:t>
            </a:r>
            <a:endParaRPr lang="es-CL" sz="1600" dirty="0"/>
          </a:p>
        </p:txBody>
      </p:sp>
      <p:sp>
        <p:nvSpPr>
          <p:cNvPr id="17" name="Flecha abajo 16"/>
          <p:cNvSpPr/>
          <p:nvPr/>
        </p:nvSpPr>
        <p:spPr>
          <a:xfrm rot="10800000">
            <a:off x="4131731" y="3234264"/>
            <a:ext cx="451555" cy="155222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" name="CuadroTexto 1"/>
          <p:cNvSpPr txBox="1"/>
          <p:nvPr/>
        </p:nvSpPr>
        <p:spPr>
          <a:xfrm>
            <a:off x="6434667" y="5023556"/>
            <a:ext cx="193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Población general</a:t>
            </a:r>
            <a:endParaRPr lang="es-CL" dirty="0"/>
          </a:p>
        </p:txBody>
      </p:sp>
      <p:sp>
        <p:nvSpPr>
          <p:cNvPr id="28" name="CuadroTexto 27"/>
          <p:cNvSpPr txBox="1"/>
          <p:nvPr/>
        </p:nvSpPr>
        <p:spPr>
          <a:xfrm>
            <a:off x="6515805" y="653323"/>
            <a:ext cx="1741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Red de Salud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7044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redondeado 5"/>
          <p:cNvSpPr/>
          <p:nvPr/>
        </p:nvSpPr>
        <p:spPr>
          <a:xfrm>
            <a:off x="3725333" y="2395196"/>
            <a:ext cx="1264356" cy="74115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 smtClean="0"/>
              <a:t>APS</a:t>
            </a:r>
            <a:endParaRPr lang="es-CL" sz="3200" dirty="0"/>
          </a:p>
        </p:txBody>
      </p:sp>
      <p:sp>
        <p:nvSpPr>
          <p:cNvPr id="7" name="Rectángulo redondeado 6"/>
          <p:cNvSpPr/>
          <p:nvPr/>
        </p:nvSpPr>
        <p:spPr>
          <a:xfrm>
            <a:off x="3484032" y="4920355"/>
            <a:ext cx="1746956" cy="57573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 smtClean="0"/>
              <a:t>DEMANDA OFTALMOLÓGICA </a:t>
            </a:r>
            <a:endParaRPr lang="es-CL" sz="1600" dirty="0"/>
          </a:p>
        </p:txBody>
      </p:sp>
      <p:sp>
        <p:nvSpPr>
          <p:cNvPr id="14" name="Rectángulo redondeado 13"/>
          <p:cNvSpPr/>
          <p:nvPr/>
        </p:nvSpPr>
        <p:spPr>
          <a:xfrm>
            <a:off x="643466" y="1540932"/>
            <a:ext cx="1577622" cy="57573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 smtClean="0"/>
              <a:t>RESOLUTIVIDAD</a:t>
            </a:r>
            <a:endParaRPr lang="es-CL" sz="1600" dirty="0"/>
          </a:p>
        </p:txBody>
      </p:sp>
      <p:sp>
        <p:nvSpPr>
          <p:cNvPr id="17" name="Flecha abajo 16"/>
          <p:cNvSpPr/>
          <p:nvPr/>
        </p:nvSpPr>
        <p:spPr>
          <a:xfrm rot="10800000">
            <a:off x="4131731" y="3234264"/>
            <a:ext cx="451555" cy="155222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1" name="Rectángulo redondeado 20"/>
          <p:cNvSpPr/>
          <p:nvPr/>
        </p:nvSpPr>
        <p:spPr>
          <a:xfrm>
            <a:off x="617007" y="2122310"/>
            <a:ext cx="1577622" cy="57573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 err="1" smtClean="0"/>
              <a:t>PSCV</a:t>
            </a:r>
            <a:r>
              <a:rPr lang="es-CL" sz="1600" dirty="0" smtClean="0"/>
              <a:t> </a:t>
            </a:r>
          </a:p>
          <a:p>
            <a:pPr algn="ctr"/>
            <a:r>
              <a:rPr lang="es-CL" sz="1600" dirty="0" smtClean="0"/>
              <a:t>(FONDO OJO)</a:t>
            </a:r>
            <a:endParaRPr lang="es-CL" sz="1600" dirty="0"/>
          </a:p>
        </p:txBody>
      </p:sp>
      <p:sp>
        <p:nvSpPr>
          <p:cNvPr id="22" name="Rectángulo redondeado 21"/>
          <p:cNvSpPr/>
          <p:nvPr/>
        </p:nvSpPr>
        <p:spPr>
          <a:xfrm>
            <a:off x="617007" y="2709333"/>
            <a:ext cx="1577622" cy="57573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 err="1" smtClean="0"/>
              <a:t>PRESBICIE</a:t>
            </a:r>
            <a:endParaRPr lang="es-CL" sz="1600" dirty="0"/>
          </a:p>
        </p:txBody>
      </p:sp>
      <p:sp>
        <p:nvSpPr>
          <p:cNvPr id="23" name="Rectángulo redondeado 22"/>
          <p:cNvSpPr/>
          <p:nvPr/>
        </p:nvSpPr>
        <p:spPr>
          <a:xfrm>
            <a:off x="617007" y="3307645"/>
            <a:ext cx="1577622" cy="57573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 smtClean="0"/>
              <a:t>SALUD ESCOLAR</a:t>
            </a:r>
            <a:endParaRPr lang="es-CL" sz="1600" dirty="0"/>
          </a:p>
        </p:txBody>
      </p:sp>
      <p:sp>
        <p:nvSpPr>
          <p:cNvPr id="24" name="Flecha izquierda 23"/>
          <p:cNvSpPr/>
          <p:nvPr/>
        </p:nvSpPr>
        <p:spPr>
          <a:xfrm rot="1209944">
            <a:off x="2325907" y="2112699"/>
            <a:ext cx="1270658" cy="205805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5" name="Flecha izquierda 24"/>
          <p:cNvSpPr/>
          <p:nvPr/>
        </p:nvSpPr>
        <p:spPr>
          <a:xfrm rot="652964">
            <a:off x="2324653" y="2447519"/>
            <a:ext cx="1270658" cy="205805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6" name="Flecha izquierda 25"/>
          <p:cNvSpPr/>
          <p:nvPr/>
        </p:nvSpPr>
        <p:spPr>
          <a:xfrm rot="21282556">
            <a:off x="2320222" y="2817918"/>
            <a:ext cx="1270658" cy="205805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7" name="Flecha izquierda 26"/>
          <p:cNvSpPr/>
          <p:nvPr/>
        </p:nvSpPr>
        <p:spPr>
          <a:xfrm rot="20553666">
            <a:off x="2331018" y="3196534"/>
            <a:ext cx="1270658" cy="205805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" name="CuadroTexto 1"/>
          <p:cNvSpPr txBox="1"/>
          <p:nvPr/>
        </p:nvSpPr>
        <p:spPr>
          <a:xfrm>
            <a:off x="6434667" y="5023556"/>
            <a:ext cx="193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Población general</a:t>
            </a:r>
            <a:endParaRPr lang="es-CL" dirty="0"/>
          </a:p>
        </p:txBody>
      </p:sp>
      <p:sp>
        <p:nvSpPr>
          <p:cNvPr id="28" name="CuadroTexto 27"/>
          <p:cNvSpPr txBox="1"/>
          <p:nvPr/>
        </p:nvSpPr>
        <p:spPr>
          <a:xfrm>
            <a:off x="6515805" y="653323"/>
            <a:ext cx="1741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Red de Salud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4891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redondeado 5"/>
          <p:cNvSpPr/>
          <p:nvPr/>
        </p:nvSpPr>
        <p:spPr>
          <a:xfrm>
            <a:off x="3725333" y="2395196"/>
            <a:ext cx="1264356" cy="74115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 smtClean="0"/>
              <a:t>APS</a:t>
            </a:r>
            <a:endParaRPr lang="es-CL" sz="3200" dirty="0"/>
          </a:p>
        </p:txBody>
      </p:sp>
      <p:sp>
        <p:nvSpPr>
          <p:cNvPr id="7" name="Rectángulo redondeado 6"/>
          <p:cNvSpPr/>
          <p:nvPr/>
        </p:nvSpPr>
        <p:spPr>
          <a:xfrm>
            <a:off x="3484032" y="4920355"/>
            <a:ext cx="1746956" cy="57573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 smtClean="0"/>
              <a:t>DEMANDA OFTALMOLÓGICA </a:t>
            </a:r>
            <a:endParaRPr lang="es-CL" sz="1600" dirty="0"/>
          </a:p>
        </p:txBody>
      </p:sp>
      <p:sp>
        <p:nvSpPr>
          <p:cNvPr id="15" name="Rectángulo redondeado 14"/>
          <p:cNvSpPr/>
          <p:nvPr/>
        </p:nvSpPr>
        <p:spPr>
          <a:xfrm>
            <a:off x="6596945" y="2511777"/>
            <a:ext cx="1579033" cy="57573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 err="1" smtClean="0"/>
              <a:t>OFTALMOLOGIA</a:t>
            </a:r>
            <a:r>
              <a:rPr lang="es-CL" sz="1600" dirty="0" smtClean="0"/>
              <a:t> </a:t>
            </a:r>
            <a:endParaRPr lang="es-CL" sz="1600" dirty="0"/>
          </a:p>
        </p:txBody>
      </p:sp>
      <p:sp>
        <p:nvSpPr>
          <p:cNvPr id="16" name="Rectángulo redondeado 15"/>
          <p:cNvSpPr/>
          <p:nvPr/>
        </p:nvSpPr>
        <p:spPr>
          <a:xfrm>
            <a:off x="6596945" y="1936043"/>
            <a:ext cx="1579033" cy="57573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 smtClean="0"/>
              <a:t>HOSPITAL</a:t>
            </a:r>
            <a:endParaRPr lang="es-CL" sz="1600" dirty="0"/>
          </a:p>
        </p:txBody>
      </p:sp>
      <p:sp>
        <p:nvSpPr>
          <p:cNvPr id="17" name="Flecha abajo 16"/>
          <p:cNvSpPr/>
          <p:nvPr/>
        </p:nvSpPr>
        <p:spPr>
          <a:xfrm rot="10800000">
            <a:off x="4131731" y="3234264"/>
            <a:ext cx="451555" cy="155222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8" name="Flecha derecha 17"/>
          <p:cNvSpPr/>
          <p:nvPr/>
        </p:nvSpPr>
        <p:spPr>
          <a:xfrm>
            <a:off x="5262739" y="2788354"/>
            <a:ext cx="1061156" cy="31609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dirty="0" smtClean="0"/>
              <a:t>NO GES</a:t>
            </a:r>
            <a:endParaRPr lang="es-CL" sz="1400" dirty="0"/>
          </a:p>
        </p:txBody>
      </p:sp>
      <p:sp>
        <p:nvSpPr>
          <p:cNvPr id="19" name="Flecha curvada hacia la izquierda 18"/>
          <p:cNvSpPr/>
          <p:nvPr/>
        </p:nvSpPr>
        <p:spPr>
          <a:xfrm>
            <a:off x="8203495" y="2235199"/>
            <a:ext cx="409927" cy="643467"/>
          </a:xfrm>
          <a:prstGeom prst="curved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  <p:sp>
        <p:nvSpPr>
          <p:cNvPr id="20" name="Flecha derecha 19"/>
          <p:cNvSpPr/>
          <p:nvPr/>
        </p:nvSpPr>
        <p:spPr>
          <a:xfrm>
            <a:off x="5251450" y="2508086"/>
            <a:ext cx="1061156" cy="25769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dirty="0" smtClean="0"/>
              <a:t>GES</a:t>
            </a:r>
            <a:endParaRPr lang="es-CL" sz="1200" dirty="0"/>
          </a:p>
        </p:txBody>
      </p:sp>
      <p:sp>
        <p:nvSpPr>
          <p:cNvPr id="2" name="CuadroTexto 1"/>
          <p:cNvSpPr txBox="1"/>
          <p:nvPr/>
        </p:nvSpPr>
        <p:spPr>
          <a:xfrm>
            <a:off x="6434667" y="5023556"/>
            <a:ext cx="193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Población general</a:t>
            </a:r>
            <a:endParaRPr lang="es-CL" dirty="0"/>
          </a:p>
        </p:txBody>
      </p:sp>
      <p:sp>
        <p:nvSpPr>
          <p:cNvPr id="28" name="CuadroTexto 27"/>
          <p:cNvSpPr txBox="1"/>
          <p:nvPr/>
        </p:nvSpPr>
        <p:spPr>
          <a:xfrm>
            <a:off x="6515805" y="653323"/>
            <a:ext cx="1741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Red de Salud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6813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redondeado 5"/>
          <p:cNvSpPr/>
          <p:nvPr/>
        </p:nvSpPr>
        <p:spPr>
          <a:xfrm>
            <a:off x="3725333" y="2395196"/>
            <a:ext cx="1264356" cy="74115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 smtClean="0"/>
              <a:t>APS</a:t>
            </a:r>
            <a:endParaRPr lang="es-CL" sz="3200" dirty="0"/>
          </a:p>
        </p:txBody>
      </p:sp>
      <p:sp>
        <p:nvSpPr>
          <p:cNvPr id="7" name="Rectángulo redondeado 6"/>
          <p:cNvSpPr/>
          <p:nvPr/>
        </p:nvSpPr>
        <p:spPr>
          <a:xfrm>
            <a:off x="3484032" y="4920355"/>
            <a:ext cx="1746956" cy="57573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 smtClean="0"/>
              <a:t>DEMANDA OFTALMOLÓGICA </a:t>
            </a:r>
            <a:endParaRPr lang="es-CL" sz="1600" dirty="0"/>
          </a:p>
        </p:txBody>
      </p:sp>
      <p:sp>
        <p:nvSpPr>
          <p:cNvPr id="14" name="Rectángulo redondeado 13"/>
          <p:cNvSpPr/>
          <p:nvPr/>
        </p:nvSpPr>
        <p:spPr>
          <a:xfrm>
            <a:off x="643466" y="1540932"/>
            <a:ext cx="1577622" cy="57573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 smtClean="0"/>
              <a:t>RESOLUTIVIDAD</a:t>
            </a:r>
            <a:endParaRPr lang="es-CL" sz="1600" dirty="0"/>
          </a:p>
        </p:txBody>
      </p:sp>
      <p:sp>
        <p:nvSpPr>
          <p:cNvPr id="15" name="Rectángulo redondeado 14"/>
          <p:cNvSpPr/>
          <p:nvPr/>
        </p:nvSpPr>
        <p:spPr>
          <a:xfrm>
            <a:off x="6596945" y="2511777"/>
            <a:ext cx="1579033" cy="57573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 err="1" smtClean="0"/>
              <a:t>OFTALMOLOGIA</a:t>
            </a:r>
            <a:r>
              <a:rPr lang="es-CL" sz="1600" dirty="0" smtClean="0"/>
              <a:t> </a:t>
            </a:r>
            <a:endParaRPr lang="es-CL" sz="1600" dirty="0"/>
          </a:p>
        </p:txBody>
      </p:sp>
      <p:sp>
        <p:nvSpPr>
          <p:cNvPr id="16" name="Rectángulo redondeado 15"/>
          <p:cNvSpPr/>
          <p:nvPr/>
        </p:nvSpPr>
        <p:spPr>
          <a:xfrm>
            <a:off x="6596945" y="1936043"/>
            <a:ext cx="1579033" cy="57573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 smtClean="0"/>
              <a:t>HOSPITAL</a:t>
            </a:r>
            <a:endParaRPr lang="es-CL" sz="1600" dirty="0"/>
          </a:p>
        </p:txBody>
      </p:sp>
      <p:sp>
        <p:nvSpPr>
          <p:cNvPr id="17" name="Flecha abajo 16"/>
          <p:cNvSpPr/>
          <p:nvPr/>
        </p:nvSpPr>
        <p:spPr>
          <a:xfrm rot="10800000">
            <a:off x="4131731" y="3234264"/>
            <a:ext cx="451555" cy="155222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8" name="Flecha derecha 17"/>
          <p:cNvSpPr/>
          <p:nvPr/>
        </p:nvSpPr>
        <p:spPr>
          <a:xfrm>
            <a:off x="5262739" y="2788354"/>
            <a:ext cx="1061156" cy="31609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dirty="0" smtClean="0"/>
              <a:t>NO GES</a:t>
            </a:r>
            <a:endParaRPr lang="es-CL" sz="1400" dirty="0"/>
          </a:p>
        </p:txBody>
      </p:sp>
      <p:sp>
        <p:nvSpPr>
          <p:cNvPr id="19" name="Flecha curvada hacia la izquierda 18"/>
          <p:cNvSpPr/>
          <p:nvPr/>
        </p:nvSpPr>
        <p:spPr>
          <a:xfrm>
            <a:off x="8203495" y="2235199"/>
            <a:ext cx="409927" cy="643467"/>
          </a:xfrm>
          <a:prstGeom prst="curved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  <p:sp>
        <p:nvSpPr>
          <p:cNvPr id="20" name="Flecha derecha 19"/>
          <p:cNvSpPr/>
          <p:nvPr/>
        </p:nvSpPr>
        <p:spPr>
          <a:xfrm>
            <a:off x="5251450" y="2508086"/>
            <a:ext cx="1061156" cy="25769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dirty="0" smtClean="0"/>
              <a:t>GES</a:t>
            </a:r>
            <a:endParaRPr lang="es-CL" sz="1200" dirty="0"/>
          </a:p>
        </p:txBody>
      </p:sp>
      <p:sp>
        <p:nvSpPr>
          <p:cNvPr id="21" name="Rectángulo redondeado 20"/>
          <p:cNvSpPr/>
          <p:nvPr/>
        </p:nvSpPr>
        <p:spPr>
          <a:xfrm>
            <a:off x="617007" y="2122310"/>
            <a:ext cx="1577622" cy="57573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 err="1" smtClean="0"/>
              <a:t>PSCV</a:t>
            </a:r>
            <a:r>
              <a:rPr lang="es-CL" sz="1600" dirty="0" smtClean="0"/>
              <a:t> </a:t>
            </a:r>
          </a:p>
          <a:p>
            <a:pPr algn="ctr"/>
            <a:r>
              <a:rPr lang="es-CL" sz="1600" dirty="0" smtClean="0"/>
              <a:t>(FONDO OJO)</a:t>
            </a:r>
            <a:endParaRPr lang="es-CL" sz="1600" dirty="0"/>
          </a:p>
        </p:txBody>
      </p:sp>
      <p:sp>
        <p:nvSpPr>
          <p:cNvPr id="22" name="Rectángulo redondeado 21"/>
          <p:cNvSpPr/>
          <p:nvPr/>
        </p:nvSpPr>
        <p:spPr>
          <a:xfrm>
            <a:off x="617007" y="2709333"/>
            <a:ext cx="1577622" cy="57573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 err="1" smtClean="0"/>
              <a:t>PRESBICIE</a:t>
            </a:r>
            <a:endParaRPr lang="es-CL" sz="1600" dirty="0"/>
          </a:p>
        </p:txBody>
      </p:sp>
      <p:sp>
        <p:nvSpPr>
          <p:cNvPr id="23" name="Rectángulo redondeado 22"/>
          <p:cNvSpPr/>
          <p:nvPr/>
        </p:nvSpPr>
        <p:spPr>
          <a:xfrm>
            <a:off x="617007" y="3307645"/>
            <a:ext cx="1577622" cy="57573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 smtClean="0"/>
              <a:t>SALUD ESCOLAR</a:t>
            </a:r>
            <a:endParaRPr lang="es-CL" sz="1600" dirty="0"/>
          </a:p>
        </p:txBody>
      </p:sp>
      <p:sp>
        <p:nvSpPr>
          <p:cNvPr id="24" name="Flecha izquierda 23"/>
          <p:cNvSpPr/>
          <p:nvPr/>
        </p:nvSpPr>
        <p:spPr>
          <a:xfrm rot="1209944">
            <a:off x="2325907" y="2112699"/>
            <a:ext cx="1270658" cy="205805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5" name="Flecha izquierda 24"/>
          <p:cNvSpPr/>
          <p:nvPr/>
        </p:nvSpPr>
        <p:spPr>
          <a:xfrm rot="652964">
            <a:off x="2324653" y="2447519"/>
            <a:ext cx="1270658" cy="205805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6" name="Flecha izquierda 25"/>
          <p:cNvSpPr/>
          <p:nvPr/>
        </p:nvSpPr>
        <p:spPr>
          <a:xfrm rot="21282556">
            <a:off x="2320222" y="2817918"/>
            <a:ext cx="1270658" cy="205805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7" name="Flecha izquierda 26"/>
          <p:cNvSpPr/>
          <p:nvPr/>
        </p:nvSpPr>
        <p:spPr>
          <a:xfrm rot="20553666">
            <a:off x="2331018" y="3196534"/>
            <a:ext cx="1270658" cy="205805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" name="CuadroTexto 1"/>
          <p:cNvSpPr txBox="1"/>
          <p:nvPr/>
        </p:nvSpPr>
        <p:spPr>
          <a:xfrm>
            <a:off x="6434667" y="5023556"/>
            <a:ext cx="193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Población general</a:t>
            </a:r>
            <a:endParaRPr lang="es-CL" dirty="0"/>
          </a:p>
        </p:txBody>
      </p:sp>
      <p:sp>
        <p:nvSpPr>
          <p:cNvPr id="28" name="CuadroTexto 27"/>
          <p:cNvSpPr txBox="1"/>
          <p:nvPr/>
        </p:nvSpPr>
        <p:spPr>
          <a:xfrm>
            <a:off x="6515805" y="653323"/>
            <a:ext cx="1741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Red de Salud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7284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418847"/>
            <a:ext cx="7886700" cy="662781"/>
          </a:xfrm>
        </p:spPr>
        <p:txBody>
          <a:bodyPr/>
          <a:lstStyle/>
          <a:p>
            <a:r>
              <a:rPr lang="es-CL" sz="3600" dirty="0" smtClean="0">
                <a:solidFill>
                  <a:srgbClr val="4F81B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Problema</a:t>
            </a:r>
            <a:endParaRPr lang="es-CL" sz="3600" dirty="0">
              <a:solidFill>
                <a:srgbClr val="4F81BD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5065" y="1986843"/>
            <a:ext cx="7702551" cy="349955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s-CL" sz="2000" dirty="0" smtClean="0">
                <a:solidFill>
                  <a:srgbClr val="59595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Garantías de oportunidad retrasadas en GES 29 vicio de refracción 65 años y más (consulta y entrega de lentes)</a:t>
            </a:r>
            <a:endParaRPr lang="es-CL" sz="2000" dirty="0">
              <a:solidFill>
                <a:srgbClr val="59595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46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7868"/>
          <a:stretch/>
        </p:blipFill>
        <p:spPr>
          <a:xfrm>
            <a:off x="1260827" y="1843044"/>
            <a:ext cx="6352972" cy="3169223"/>
          </a:xfrm>
          <a:prstGeom prst="rect">
            <a:avLst/>
          </a:prstGeom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628650" y="407558"/>
            <a:ext cx="7886700" cy="662781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3200" dirty="0" smtClean="0">
                <a:solidFill>
                  <a:srgbClr val="4F81B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Demanda GES 29 VR 65 años y más </a:t>
            </a:r>
            <a:endParaRPr lang="es-CL" sz="3200" dirty="0">
              <a:solidFill>
                <a:srgbClr val="4F81BD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67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418847"/>
            <a:ext cx="7886700" cy="662781"/>
          </a:xfrm>
        </p:spPr>
        <p:txBody>
          <a:bodyPr/>
          <a:lstStyle/>
          <a:p>
            <a:r>
              <a:rPr lang="es-CL" sz="3600" dirty="0" smtClean="0">
                <a:solidFill>
                  <a:srgbClr val="4F81B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Propuesta de abordaje</a:t>
            </a:r>
            <a:endParaRPr lang="es-CL" sz="3600" dirty="0">
              <a:solidFill>
                <a:srgbClr val="4F81BD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95111" y="1478845"/>
            <a:ext cx="8523111" cy="156915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s-CL" sz="1800" dirty="0" smtClean="0">
                <a:solidFill>
                  <a:srgbClr val="59595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GES vicio de refracción 65 años y más (consulta y entrega de lentes) atendido en Unidad de Atención Primaria Oftalmológica (</a:t>
            </a:r>
            <a:r>
              <a:rPr lang="es-CL" sz="1800" dirty="0" err="1" smtClean="0">
                <a:solidFill>
                  <a:srgbClr val="59595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UAPO</a:t>
            </a:r>
            <a:r>
              <a:rPr lang="es-CL" sz="1800" dirty="0" smtClean="0">
                <a:solidFill>
                  <a:srgbClr val="59595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La Serena a contar del 29.01.2019.</a:t>
            </a:r>
            <a:endParaRPr lang="es-CL" sz="1800" dirty="0">
              <a:solidFill>
                <a:srgbClr val="59595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478579"/>
              </p:ext>
            </p:extLst>
          </p:nvPr>
        </p:nvGraphicFramePr>
        <p:xfrm>
          <a:off x="496712" y="3647708"/>
          <a:ext cx="3457928" cy="18725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44606"/>
                <a:gridCol w="462430"/>
                <a:gridCol w="650892"/>
              </a:tblGrid>
              <a:tr h="298263">
                <a:tc>
                  <a:txBody>
                    <a:bodyPr/>
                    <a:lstStyle/>
                    <a:p>
                      <a:pPr algn="l" fontAlgn="b"/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endParaRPr lang="es-CL" sz="16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</a:t>
                      </a:r>
                      <a:endParaRPr lang="es-CL" sz="16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2382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u="none" strike="noStrike">
                          <a:effectLst/>
                        </a:rPr>
                        <a:t>PRESBICIE</a:t>
                      </a:r>
                      <a:endParaRPr lang="es-CL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u="none" strike="noStrike">
                          <a:effectLst/>
                        </a:rPr>
                        <a:t>6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u="none" strike="noStrike">
                          <a:effectLst/>
                        </a:rPr>
                        <a:t>0,6%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2382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u="none" strike="noStrike">
                          <a:effectLst/>
                        </a:rPr>
                        <a:t>CERRADA POR INASISTENCIA</a:t>
                      </a:r>
                      <a:endParaRPr lang="es-CL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u="none" strike="noStrike">
                          <a:effectLst/>
                        </a:rPr>
                        <a:t>6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u="none" strike="noStrike" dirty="0">
                          <a:effectLst/>
                        </a:rPr>
                        <a:t>0,6%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2382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u="none" strike="noStrike">
                          <a:effectLst/>
                        </a:rPr>
                        <a:t>ATENDIDA EN HLS</a:t>
                      </a:r>
                      <a:endParaRPr lang="es-CL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u="none" strike="noStrike">
                          <a:effectLst/>
                        </a:rPr>
                        <a:t>47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u="none" strike="noStrike">
                          <a:effectLst/>
                        </a:rPr>
                        <a:t>4,6%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2382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u="none" strike="noStrike">
                          <a:effectLst/>
                        </a:rPr>
                        <a:t>EXCEPTUADA</a:t>
                      </a:r>
                      <a:endParaRPr lang="es-CL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u="none" strike="noStrike">
                          <a:effectLst/>
                        </a:rPr>
                        <a:t>127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u="none" strike="noStrike">
                          <a:effectLst/>
                        </a:rPr>
                        <a:t>12,4%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2382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u="none" strike="noStrike">
                          <a:effectLst/>
                        </a:rPr>
                        <a:t>UAPO</a:t>
                      </a:r>
                      <a:endParaRPr lang="es-CL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u="none" strike="noStrike">
                          <a:effectLst/>
                        </a:rPr>
                        <a:t>836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u="none" strike="noStrike">
                          <a:effectLst/>
                        </a:rPr>
                        <a:t>81,8%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2382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u="none" strike="noStrike">
                          <a:effectLst/>
                        </a:rPr>
                        <a:t>TOTAL</a:t>
                      </a:r>
                      <a:endParaRPr lang="es-CL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u="none" strike="noStrike">
                          <a:effectLst/>
                        </a:rPr>
                        <a:t>1022</a:t>
                      </a:r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u="none" strike="noStrike" dirty="0">
                          <a:effectLst/>
                        </a:rPr>
                        <a:t>100,0%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7898150"/>
              </p:ext>
            </p:extLst>
          </p:nvPr>
        </p:nvGraphicFramePr>
        <p:xfrm>
          <a:off x="4346222" y="3079041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ángulo redondeado 5"/>
          <p:cNvSpPr/>
          <p:nvPr/>
        </p:nvSpPr>
        <p:spPr>
          <a:xfrm>
            <a:off x="395111" y="5046130"/>
            <a:ext cx="3680178" cy="203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CuadroTexto 6"/>
          <p:cNvSpPr txBox="1"/>
          <p:nvPr/>
        </p:nvSpPr>
        <p:spPr>
          <a:xfrm>
            <a:off x="2511778" y="6329177"/>
            <a:ext cx="41204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000" dirty="0" smtClean="0"/>
              <a:t>Fuente: Subdepartamento de Estadísticas y Gestión de la Información DSSC</a:t>
            </a:r>
            <a:endParaRPr lang="es-CL" sz="1000" dirty="0"/>
          </a:p>
        </p:txBody>
      </p:sp>
    </p:spTree>
    <p:extLst>
      <p:ext uri="{BB962C8B-B14F-4D97-AF65-F5344CB8AC3E}">
        <p14:creationId xmlns:p14="http://schemas.microsoft.com/office/powerpoint/2010/main" val="2849898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5" t="1811" r="1389" b="12756"/>
          <a:stretch/>
        </p:blipFill>
        <p:spPr>
          <a:xfrm>
            <a:off x="349957" y="248356"/>
            <a:ext cx="8572704" cy="6310969"/>
          </a:xfrm>
          <a:prstGeom prst="rect">
            <a:avLst/>
          </a:prstGeom>
        </p:spPr>
      </p:pic>
      <p:sp>
        <p:nvSpPr>
          <p:cNvPr id="3" name="Rectángulo redondeado 2"/>
          <p:cNvSpPr/>
          <p:nvPr/>
        </p:nvSpPr>
        <p:spPr>
          <a:xfrm>
            <a:off x="790222" y="248356"/>
            <a:ext cx="4391378" cy="340924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87332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33866</TotalTime>
  <Words>248</Words>
  <Application>Microsoft Office PowerPoint</Application>
  <PresentationFormat>Presentación en pantalla (4:3)</PresentationFormat>
  <Paragraphs>71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9" baseType="lpstr">
      <vt:lpstr>Arial</vt:lpstr>
      <vt:lpstr>Calibri</vt:lpstr>
      <vt:lpstr>Candara</vt:lpstr>
      <vt:lpstr>gobCL</vt:lpstr>
      <vt:lpstr>Tahoma</vt:lpstr>
      <vt:lpstr>Verdana</vt:lpstr>
      <vt:lpstr>Custom Design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Problema</vt:lpstr>
      <vt:lpstr>Presentación de PowerPoint</vt:lpstr>
      <vt:lpstr>Propuesta de abordaje</vt:lpstr>
      <vt:lpstr>Presentación de PowerPoint</vt:lpstr>
      <vt:lpstr>Impacto</vt:lpstr>
      <vt:lpstr>Presentación de PowerPoint</vt:lpstr>
      <vt:lpstr>Desafío 2020:   Ampliación de la estrategia a otras UAPO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Paola Rivera Peters</dc:creator>
  <cp:lastModifiedBy>rafael alaniz</cp:lastModifiedBy>
  <cp:revision>794</cp:revision>
  <cp:lastPrinted>2015-08-31T13:33:20Z</cp:lastPrinted>
  <dcterms:created xsi:type="dcterms:W3CDTF">2014-07-21T22:48:34Z</dcterms:created>
  <dcterms:modified xsi:type="dcterms:W3CDTF">2019-11-26T13:31:14Z</dcterms:modified>
</cp:coreProperties>
</file>